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66" r:id="rId4"/>
    <p:sldId id="263" r:id="rId5"/>
    <p:sldId id="258" r:id="rId6"/>
    <p:sldId id="268" r:id="rId7"/>
    <p:sldId id="271" r:id="rId8"/>
    <p:sldId id="265" r:id="rId9"/>
    <p:sldId id="270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8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8D4F8A5-A9AF-45AD-8032-966302F22F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0B5EFB-8AFB-4931-B8B7-6787DB13B0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08546-FC38-4F03-A5E3-A83569C9169C}" type="datetime7">
              <a:rPr lang="en-GB" smtClean="0"/>
              <a:t>Nov-17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461111-F02C-432A-8813-616254899B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1BB309-36C1-404B-8F54-4D780FB73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F5C72-C125-46A4-975F-62456342427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58351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A98F2-AF38-4EDF-AABB-316F8281BCCF}" type="datetime7">
              <a:rPr lang="en-GB" smtClean="0"/>
              <a:t>Nov-17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800D-175B-49A1-B945-CDB1BD269C7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007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5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2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4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03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8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13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29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3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9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3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E51A-E507-4F04-AB2C-801C48B184D1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54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5AFF90FA-6FA9-4918-B112-8279C779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doblada 5">
            <a:extLst>
              <a:ext uri="{FF2B5EF4-FFF2-40B4-BE49-F238E27FC236}">
                <a16:creationId xmlns:a16="http://schemas.microsoft.com/office/drawing/2014/main" id="{9F21446D-28A6-47EA-8990-ED7A0C237CFC}"/>
              </a:ext>
            </a:extLst>
          </p:cNvPr>
          <p:cNvSpPr/>
          <p:nvPr/>
        </p:nvSpPr>
        <p:spPr>
          <a:xfrm rot="5400000">
            <a:off x="6406619" y="4333417"/>
            <a:ext cx="1746571" cy="4138055"/>
          </a:xfrm>
          <a:prstGeom prst="bentArrow">
            <a:avLst>
              <a:gd name="adj1" fmla="val 24735"/>
              <a:gd name="adj2" fmla="val 33320"/>
              <a:gd name="adj3" fmla="val 21967"/>
              <a:gd name="adj4" fmla="val 7803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12F361-3FBA-48AD-94CF-52B887684973}"/>
              </a:ext>
            </a:extLst>
          </p:cNvPr>
          <p:cNvSpPr/>
          <p:nvPr/>
        </p:nvSpPr>
        <p:spPr>
          <a:xfrm>
            <a:off x="92098" y="5529159"/>
            <a:ext cx="5118779" cy="4308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4CFF7D-5EA7-44CC-A477-5F74FA2D7036}"/>
              </a:ext>
            </a:extLst>
          </p:cNvPr>
          <p:cNvSpPr/>
          <p:nvPr/>
        </p:nvSpPr>
        <p:spPr>
          <a:xfrm>
            <a:off x="845754" y="4818690"/>
            <a:ext cx="432000" cy="185182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C4AA84-7D5F-4EAE-84EE-1457060B7639}"/>
              </a:ext>
            </a:extLst>
          </p:cNvPr>
          <p:cNvSpPr txBox="1"/>
          <p:nvPr/>
        </p:nvSpPr>
        <p:spPr>
          <a:xfrm>
            <a:off x="700815" y="378260"/>
            <a:ext cx="7512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IB Integrated Design Project</a:t>
            </a:r>
          </a:p>
          <a:p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Group Name: </a:t>
            </a:r>
            <a:r>
              <a:rPr lang="en-GB" sz="2400" b="1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“Not quite M1”</a:t>
            </a: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Karous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Sebastian Burgess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Niall Keating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Foley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 Torres Gómez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Léa Gansser Potts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Diego García Medina</a:t>
            </a:r>
            <a:endParaRPr lang="en-GB" sz="14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9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430630" y="540909"/>
            <a:ext cx="7443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Likely Performance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81E5C4-69E0-433F-82EC-7959E8EA5A24}"/>
              </a:ext>
            </a:extLst>
          </p:cNvPr>
          <p:cNvSpPr txBox="1"/>
          <p:nvPr/>
        </p:nvSpPr>
        <p:spPr>
          <a:xfrm>
            <a:off x="430630" y="1559474"/>
            <a:ext cx="6183234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2-3 boxes delivered, instead of 5, but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in the correct position (real speed under estimated 0.45 m/s.)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Measurement of distance between robot and box is inconsistent, which might lead to </a:t>
            </a: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difficulties in collection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Wall detection is relatively reliable, but there is a </a:t>
            </a:r>
            <a:r>
              <a:rPr lang="en-GB" sz="20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small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GB" sz="20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probability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of the robot </a:t>
            </a: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hitting the wall 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before stopping.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Line following 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will be </a:t>
            </a: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smooth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but turns will be constrained by space.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testing 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is sensitive to </a:t>
            </a:r>
            <a:r>
              <a:rPr lang="en-GB" sz="2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shaking</a:t>
            </a:r>
            <a:r>
              <a:rPr lang="en-GB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when taking measurements (grabber vibrations will play an important role).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026" name="Picture 2" descr="Resultado de imagen de stopwatch png">
            <a:extLst>
              <a:ext uri="{FF2B5EF4-FFF2-40B4-BE49-F238E27FC236}">
                <a16:creationId xmlns:a16="http://schemas.microsoft.com/office/drawing/2014/main" id="{A8167ADD-EE26-442E-892C-564A18F8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045" y="2237172"/>
            <a:ext cx="2066141" cy="25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2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3D5C1CE8-10A7-40B6-8E08-4A730FD3B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262E6D-E70E-4E3F-A7EB-87EB696B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51" y="1422063"/>
            <a:ext cx="7886700" cy="994172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Overall design</a:t>
            </a:r>
          </a:p>
        </p:txBody>
      </p:sp>
      <p:pic>
        <p:nvPicPr>
          <p:cNvPr id="6" name="Lift mechanism">
            <a:hlinkClick r:id="" action="ppaction://media"/>
            <a:extLst>
              <a:ext uri="{FF2B5EF4-FFF2-40B4-BE49-F238E27FC236}">
                <a16:creationId xmlns:a16="http://schemas.microsoft.com/office/drawing/2014/main" id="{7DF2A1BA-DDDB-4911-93AA-529EF6165F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1040" y="1018566"/>
            <a:ext cx="1725109" cy="2646374"/>
          </a:xfrm>
        </p:spPr>
      </p:pic>
      <p:pic>
        <p:nvPicPr>
          <p:cNvPr id="1032" name="Picture 8" descr="https://scontent-lhr3-1.xx.fbcdn.net/v/t35.0-12/24139322_1963422867238921_803296172_o.jpg?oh=a65238b7d93986cc64865cf88442d79a&amp;oe=5A1DDAED">
            <a:extLst>
              <a:ext uri="{FF2B5EF4-FFF2-40B4-BE49-F238E27FC236}">
                <a16:creationId xmlns:a16="http://schemas.microsoft.com/office/drawing/2014/main" id="{48216527-9B9C-4073-A036-3A6A0C64C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4834" r="18948" b="23483"/>
          <a:stretch/>
        </p:blipFill>
        <p:spPr bwMode="auto">
          <a:xfrm>
            <a:off x="2118332" y="3967340"/>
            <a:ext cx="2587233" cy="17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-lhr3-1.xx.fbcdn.net/v/t34.0-12/24099039_1963422857238922_1324196961_n.jpg?oh=6919fbf6069968d40011f76f40882d59&amp;oe=5A1DEF39">
            <a:extLst>
              <a:ext uri="{FF2B5EF4-FFF2-40B4-BE49-F238E27FC236}">
                <a16:creationId xmlns:a16="http://schemas.microsoft.com/office/drawing/2014/main" id="{DCF9016A-BA48-441D-A95C-26EF25B61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4" t="26041" r="32156" b="33243"/>
          <a:stretch/>
        </p:blipFill>
        <p:spPr bwMode="auto">
          <a:xfrm>
            <a:off x="399768" y="3967340"/>
            <a:ext cx="1718564" cy="17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content-lhr3-1.xx.fbcdn.net/v/t34.0-12/24099583_1963422893905585_905056327_n.jpg?oh=1aae8a4449cae663cf541f53d8d96274&amp;oe=5A1CD6BE">
            <a:extLst>
              <a:ext uri="{FF2B5EF4-FFF2-40B4-BE49-F238E27FC236}">
                <a16:creationId xmlns:a16="http://schemas.microsoft.com/office/drawing/2014/main" id="{5928FDE1-5921-4047-B219-A676E3383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670" r="12883" b="13953"/>
          <a:stretch/>
        </p:blipFill>
        <p:spPr bwMode="auto">
          <a:xfrm>
            <a:off x="7025669" y="3967340"/>
            <a:ext cx="1530480" cy="17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content-lhr3-1.xx.fbcdn.net/v/t34.0-12/24019829_1963422810572260_1610894398_n.jpg?oh=a5262e4b8ecd3484a67da3eced33e078&amp;oe=5A1DCFE2">
            <a:extLst>
              <a:ext uri="{FF2B5EF4-FFF2-40B4-BE49-F238E27FC236}">
                <a16:creationId xmlns:a16="http://schemas.microsoft.com/office/drawing/2014/main" id="{74D8D9AF-E362-4614-9861-DE5F989A5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1" t="17804" r="14144" b="20034"/>
          <a:stretch/>
        </p:blipFill>
        <p:spPr bwMode="auto">
          <a:xfrm>
            <a:off x="5434724" y="3967340"/>
            <a:ext cx="1590945" cy="17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AAC794-CDD7-4D50-BC1C-55EBE71CDA14}"/>
              </a:ext>
            </a:extLst>
          </p:cNvPr>
          <p:cNvSpPr txBox="1">
            <a:spLocks/>
          </p:cNvSpPr>
          <p:nvPr/>
        </p:nvSpPr>
        <p:spPr>
          <a:xfrm>
            <a:off x="762347" y="2203912"/>
            <a:ext cx="5747437" cy="14471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Initial tests show lift mechanism to have very low friction (see video)</a:t>
            </a:r>
          </a:p>
          <a:p>
            <a:r>
              <a:rPr lang="en-GB" sz="1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Motors and components fit with good tolerance in chassis</a:t>
            </a:r>
          </a:p>
          <a:p>
            <a:r>
              <a:rPr lang="en-GB" sz="1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Some modification required to rack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A7F26A-43DF-43B8-A916-0A1D0FC489D5}"/>
              </a:ext>
            </a:extLst>
          </p:cNvPr>
          <p:cNvCxnSpPr>
            <a:cxnSpLocks/>
          </p:cNvCxnSpPr>
          <p:nvPr/>
        </p:nvCxnSpPr>
        <p:spPr>
          <a:xfrm>
            <a:off x="3231472" y="3511118"/>
            <a:ext cx="809188" cy="1059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9D6580-7CD2-449A-BD43-0216E6B58487}"/>
              </a:ext>
            </a:extLst>
          </p:cNvPr>
          <p:cNvSpPr txBox="1"/>
          <p:nvPr/>
        </p:nvSpPr>
        <p:spPr>
          <a:xfrm>
            <a:off x="587851" y="447198"/>
            <a:ext cx="5441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1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955467" y="295172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BF261B-1322-4B46-A8F0-C5EEFB426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7183"/>
              </p:ext>
            </p:extLst>
          </p:nvPr>
        </p:nvGraphicFramePr>
        <p:xfrm>
          <a:off x="955467" y="2061850"/>
          <a:ext cx="7518269" cy="45009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0014">
                  <a:extLst>
                    <a:ext uri="{9D8B030D-6E8A-4147-A177-3AD203B41FA5}">
                      <a16:colId xmlns:a16="http://schemas.microsoft.com/office/drawing/2014/main" val="2234840027"/>
                    </a:ext>
                  </a:extLst>
                </a:gridCol>
                <a:gridCol w="2106236">
                  <a:extLst>
                    <a:ext uri="{9D8B030D-6E8A-4147-A177-3AD203B41FA5}">
                      <a16:colId xmlns:a16="http://schemas.microsoft.com/office/drawing/2014/main" val="2707463879"/>
                    </a:ext>
                  </a:extLst>
                </a:gridCol>
                <a:gridCol w="2972019">
                  <a:extLst>
                    <a:ext uri="{9D8B030D-6E8A-4147-A177-3AD203B41FA5}">
                      <a16:colId xmlns:a16="http://schemas.microsoft.com/office/drawing/2014/main" val="1073197249"/>
                    </a:ext>
                  </a:extLst>
                </a:gridCol>
              </a:tblGrid>
              <a:tr h="36405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57410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Valve assy and PCB in 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Valve assy and PCB on sides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Prevent sagging in chassis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127807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Bracing on inside of motor raise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Bracing along the length of the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Better support against buckling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8287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Grabber arms made of 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Grabber arms made of alum.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Thicker, for better hold on box, and no conductivity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17561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Grabber arms height = 30mm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Grabber arms height = 90mm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Account for wheel 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50586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endParaRPr lang="en-GB" sz="1600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Added flats to grabber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Improve slide along 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2724"/>
                  </a:ext>
                </a:extLst>
              </a:tr>
              <a:tr h="62881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Lift mechanism back plate height = 200mm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Back plate height = 110mm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Material savings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178840"/>
                  </a:ext>
                </a:extLst>
              </a:tr>
              <a:tr h="36405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30 spoke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20 spoke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Franklin Gothic Medium Cond" panose="020B0606030402020204" pitchFamily="34" charset="0"/>
                        </a:rPr>
                        <a:t>Improved torque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48373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BCB634-F995-468D-A07B-5F0FD326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467" y="1482896"/>
            <a:ext cx="7886700" cy="3580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Design Modifications Summary</a:t>
            </a:r>
          </a:p>
        </p:txBody>
      </p:sp>
    </p:spTree>
    <p:extLst>
      <p:ext uri="{BB962C8B-B14F-4D97-AF65-F5344CB8AC3E}">
        <p14:creationId xmlns:p14="http://schemas.microsoft.com/office/powerpoint/2010/main" val="260033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-1035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6A86B3-7378-4823-9695-E72BDE77621A}"/>
              </a:ext>
            </a:extLst>
          </p:cNvPr>
          <p:cNvSpPr txBox="1"/>
          <p:nvPr/>
        </p:nvSpPr>
        <p:spPr>
          <a:xfrm>
            <a:off x="822302" y="2105318"/>
            <a:ext cx="3851791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Scrap metal construction of grabber arm mounts and bracing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Complete assembly: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Welding steel tabs (chassis and motor raise unit)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Pop riveting Al – Steel interfaces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Calibrate and testing in conjunction with electrical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Simplicity of the design and promising lift mechanism performance lend confidence to the performance of the robot in the final competition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8FE83-E765-406E-8AD1-224B3F8980E0}"/>
              </a:ext>
            </a:extLst>
          </p:cNvPr>
          <p:cNvSpPr txBox="1"/>
          <p:nvPr/>
        </p:nvSpPr>
        <p:spPr>
          <a:xfrm>
            <a:off x="822302" y="1488479"/>
            <a:ext cx="234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To do: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373705-785E-41BF-82AA-F7165868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0" r="14078"/>
          <a:stretch/>
        </p:blipFill>
        <p:spPr>
          <a:xfrm>
            <a:off x="4983953" y="2166151"/>
            <a:ext cx="3485343" cy="34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C44779-45CB-4EE1-AFD5-FB08220326F6}"/>
              </a:ext>
            </a:extLst>
          </p:cNvPr>
          <p:cNvSpPr txBox="1"/>
          <p:nvPr/>
        </p:nvSpPr>
        <p:spPr>
          <a:xfrm>
            <a:off x="822302" y="1592341"/>
            <a:ext cx="356326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Initial designs and issues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Two PCBs laid out as shown 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Line following on first board with actuators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tester on second board with indicator LEDs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Indicator LEDs had to be on visible board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PCB1 in use so could not be added to during testing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testing circuit development delayed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Issues with box tester due to insufficient power supply from PCF8574A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Issues with comparator part of box tester due to voltage at which box signal decayed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Issues with actuator drive circuits due to component placement</a:t>
            </a:r>
          </a:p>
          <a:p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B458D-A200-4ACD-AB08-3FBCB1A6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567" y="6578922"/>
            <a:ext cx="134829" cy="139538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90933C-6CDC-4EC8-BB56-74EE45DFA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7546" r="16247" b="17628"/>
          <a:stretch/>
        </p:blipFill>
        <p:spPr>
          <a:xfrm>
            <a:off x="4572000" y="357999"/>
            <a:ext cx="4179335" cy="3071001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0A90F9C4-CF58-452E-9753-098B4A57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8" t="13705" r="4549" b="13670"/>
          <a:stretch/>
        </p:blipFill>
        <p:spPr>
          <a:xfrm>
            <a:off x="4584671" y="3669454"/>
            <a:ext cx="4179334" cy="28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C44779-45CB-4EE1-AFD5-FB08220326F6}"/>
              </a:ext>
            </a:extLst>
          </p:cNvPr>
          <p:cNvSpPr txBox="1"/>
          <p:nvPr/>
        </p:nvSpPr>
        <p:spPr>
          <a:xfrm>
            <a:off x="822302" y="1448293"/>
            <a:ext cx="3614840" cy="520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Final designs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Both line following and box testing on PCB1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testing signal routed through Hex inverter to supply necessary power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Only one Hex inverter required as both circuits on same board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New potential divider added to change decay voltage for easier voltage comparison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LED indicators and actuator drive circuits on PCB2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LEDs easily visible on upper board</a:t>
            </a:r>
          </a:p>
          <a:p>
            <a:pPr marL="285750" lvl="0" indent="-28575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Actuator drive circuit components rearranged and corrected</a:t>
            </a:r>
          </a:p>
          <a:p>
            <a:endParaRPr lang="en-GB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B458D-A200-4ACD-AB08-3FBCB1A6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567" y="6578922"/>
            <a:ext cx="134829" cy="139538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0C403-F3CF-41ED-BDFC-8523EA03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93" y="359550"/>
            <a:ext cx="4113807" cy="2964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6DAE2-7DE1-4BCD-9E80-C18F17AC7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93" y="3631139"/>
            <a:ext cx="4113807" cy="27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7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55852B-008F-46C3-BD25-02B60027F26B}"/>
              </a:ext>
            </a:extLst>
          </p:cNvPr>
          <p:cNvSpPr txBox="1"/>
          <p:nvPr/>
        </p:nvSpPr>
        <p:spPr>
          <a:xfrm>
            <a:off x="822302" y="1522420"/>
            <a:ext cx="366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Overall Software Design</a:t>
            </a:r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40612BE-7663-4326-AB14-23161AE56F88}"/>
              </a:ext>
            </a:extLst>
          </p:cNvPr>
          <p:cNvSpPr/>
          <p:nvPr/>
        </p:nvSpPr>
        <p:spPr>
          <a:xfrm>
            <a:off x="919581" y="2481207"/>
            <a:ext cx="2388093" cy="6925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Compatibility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F6CB755-9380-4DB2-9B7D-17DE248BB94E}"/>
              </a:ext>
            </a:extLst>
          </p:cNvPr>
          <p:cNvSpPr/>
          <p:nvPr/>
        </p:nvSpPr>
        <p:spPr>
          <a:xfrm>
            <a:off x="3380176" y="2481207"/>
            <a:ext cx="2388093" cy="6925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Modularity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CAEDE11-0676-4FEA-A010-FC847B08A6C6}"/>
              </a:ext>
            </a:extLst>
          </p:cNvPr>
          <p:cNvSpPr/>
          <p:nvPr/>
        </p:nvSpPr>
        <p:spPr>
          <a:xfrm>
            <a:off x="5840771" y="2481207"/>
            <a:ext cx="2388093" cy="6925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Maintainability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F3C75A6-1DAA-418F-A2B7-9CD3A03C6BC8}"/>
              </a:ext>
            </a:extLst>
          </p:cNvPr>
          <p:cNvSpPr/>
          <p:nvPr/>
        </p:nvSpPr>
        <p:spPr>
          <a:xfrm>
            <a:off x="919581" y="4258596"/>
            <a:ext cx="2388093" cy="7350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Reusability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111CDA4-9A3B-4166-9F41-C435A6EF696F}"/>
              </a:ext>
            </a:extLst>
          </p:cNvPr>
          <p:cNvSpPr/>
          <p:nvPr/>
        </p:nvSpPr>
        <p:spPr>
          <a:xfrm>
            <a:off x="3366118" y="4258596"/>
            <a:ext cx="2388093" cy="7350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Performance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1C16897-87F9-4B68-A5F2-147F3C0990D7}"/>
              </a:ext>
            </a:extLst>
          </p:cNvPr>
          <p:cNvSpPr/>
          <p:nvPr/>
        </p:nvSpPr>
        <p:spPr>
          <a:xfrm>
            <a:off x="5836326" y="4258596"/>
            <a:ext cx="2388093" cy="7350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Franklin Gothic Medium Cond" panose="020B0606030402020204" pitchFamily="34" charset="0"/>
              </a:rPr>
              <a:t>Fault-tolerance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803CFC-E133-46DF-B315-CC2CFCE3A9FC}"/>
              </a:ext>
            </a:extLst>
          </p:cNvPr>
          <p:cNvSpPr txBox="1"/>
          <p:nvPr/>
        </p:nvSpPr>
        <p:spPr>
          <a:xfrm>
            <a:off x="1074204" y="3240348"/>
            <a:ext cx="217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Capable to operate under different connections with robot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E63D11-980B-4846-BA40-76F644B789BC}"/>
              </a:ext>
            </a:extLst>
          </p:cNvPr>
          <p:cNvSpPr txBox="1"/>
          <p:nvPr/>
        </p:nvSpPr>
        <p:spPr>
          <a:xfrm>
            <a:off x="3486704" y="3204499"/>
            <a:ext cx="217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Divided into independent components (i.e. functions and headers)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D4EE03-2C25-4153-AE90-B7D22B5B5D10}"/>
              </a:ext>
            </a:extLst>
          </p:cNvPr>
          <p:cNvSpPr txBox="1"/>
          <p:nvPr/>
        </p:nvSpPr>
        <p:spPr>
          <a:xfrm>
            <a:off x="5908095" y="3240348"/>
            <a:ext cx="2237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Functional modifications can easily be accomplished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E0E43A-70BF-42DB-BDA0-CAF4480C9877}"/>
              </a:ext>
            </a:extLst>
          </p:cNvPr>
          <p:cNvSpPr txBox="1"/>
          <p:nvPr/>
        </p:nvSpPr>
        <p:spPr>
          <a:xfrm>
            <a:off x="1069758" y="5062438"/>
            <a:ext cx="217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Could be used with any other robot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AC923A5-44D9-4233-BF6E-D4FFB1BDB749}"/>
              </a:ext>
            </a:extLst>
          </p:cNvPr>
          <p:cNvSpPr txBox="1"/>
          <p:nvPr/>
        </p:nvSpPr>
        <p:spPr>
          <a:xfrm>
            <a:off x="3406806" y="5062438"/>
            <a:ext cx="2250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It performs the task in the time required without requiring too much memory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D9C3779-C0AA-4AB9-8657-275C9E8EC654}"/>
              </a:ext>
            </a:extLst>
          </p:cNvPr>
          <p:cNvSpPr txBox="1"/>
          <p:nvPr/>
        </p:nvSpPr>
        <p:spPr>
          <a:xfrm>
            <a:off x="5903649" y="4993689"/>
            <a:ext cx="22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Resistant to and able to recover from robot failure</a:t>
            </a:r>
          </a:p>
        </p:txBody>
      </p:sp>
    </p:spTree>
    <p:extLst>
      <p:ext uri="{BB962C8B-B14F-4D97-AF65-F5344CB8AC3E}">
        <p14:creationId xmlns:p14="http://schemas.microsoft.com/office/powerpoint/2010/main" val="143399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55852B-008F-46C3-BD25-02B60027F26B}"/>
              </a:ext>
            </a:extLst>
          </p:cNvPr>
          <p:cNvSpPr txBox="1"/>
          <p:nvPr/>
        </p:nvSpPr>
        <p:spPr>
          <a:xfrm>
            <a:off x="822301" y="1522420"/>
            <a:ext cx="744347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Problems encountered</a:t>
            </a:r>
          </a:p>
          <a:p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Change of the sensors readings after implementation of additional circuits on the board by the Electrical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Lack of alignment between line-following sensors and powered wheels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Reliability of the distance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Trying to write the code so that it is as easy as possible to calibrate when we test it with our actual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 rare cases, failure to detect a junction when it should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192C3-6DE0-4288-B1F6-BB6F2235976E}"/>
              </a:ext>
            </a:extLst>
          </p:cNvPr>
          <p:cNvSpPr/>
          <p:nvPr/>
        </p:nvSpPr>
        <p:spPr>
          <a:xfrm>
            <a:off x="3844030" y="3529157"/>
            <a:ext cx="2379216" cy="1320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0DC43-8499-4B11-93D2-4299E699DE90}"/>
              </a:ext>
            </a:extLst>
          </p:cNvPr>
          <p:cNvSpPr/>
          <p:nvPr/>
        </p:nvSpPr>
        <p:spPr>
          <a:xfrm>
            <a:off x="5597370" y="3532347"/>
            <a:ext cx="53266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1701C-5E3E-4422-A437-3FAAB546A6C2}"/>
              </a:ext>
            </a:extLst>
          </p:cNvPr>
          <p:cNvSpPr/>
          <p:nvPr/>
        </p:nvSpPr>
        <p:spPr>
          <a:xfrm>
            <a:off x="5597370" y="4611264"/>
            <a:ext cx="53266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45C02-07A2-4F20-901B-3D2CF0A140C1}"/>
              </a:ext>
            </a:extLst>
          </p:cNvPr>
          <p:cNvSpPr/>
          <p:nvPr/>
        </p:nvSpPr>
        <p:spPr>
          <a:xfrm>
            <a:off x="3915052" y="3429000"/>
            <a:ext cx="745724" cy="32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51557-7F00-4117-B1B1-BD7BCE554150}"/>
              </a:ext>
            </a:extLst>
          </p:cNvPr>
          <p:cNvSpPr/>
          <p:nvPr/>
        </p:nvSpPr>
        <p:spPr>
          <a:xfrm>
            <a:off x="3915052" y="4611264"/>
            <a:ext cx="745724" cy="32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53EBD7-C0DA-4306-B1CD-EC36F041C9A3}"/>
              </a:ext>
            </a:extLst>
          </p:cNvPr>
          <p:cNvCxnSpPr>
            <a:cxnSpLocks/>
          </p:cNvCxnSpPr>
          <p:nvPr/>
        </p:nvCxnSpPr>
        <p:spPr>
          <a:xfrm>
            <a:off x="4287914" y="3583533"/>
            <a:ext cx="0" cy="1192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30140-20B7-4768-9C6C-6AA28406668C}"/>
              </a:ext>
            </a:extLst>
          </p:cNvPr>
          <p:cNvSpPr/>
          <p:nvPr/>
        </p:nvSpPr>
        <p:spPr>
          <a:xfrm>
            <a:off x="5362128" y="3994124"/>
            <a:ext cx="204175" cy="3906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8DB64A-8E56-409F-B4B3-1C76D654238F}"/>
              </a:ext>
            </a:extLst>
          </p:cNvPr>
          <p:cNvCxnSpPr>
            <a:cxnSpLocks/>
          </p:cNvCxnSpPr>
          <p:nvPr/>
        </p:nvCxnSpPr>
        <p:spPr>
          <a:xfrm flipH="1">
            <a:off x="4287914" y="4189433"/>
            <a:ext cx="1083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1625DF-70D6-405D-946F-93A08FC47660}"/>
              </a:ext>
            </a:extLst>
          </p:cNvPr>
          <p:cNvCxnSpPr/>
          <p:nvPr/>
        </p:nvCxnSpPr>
        <p:spPr>
          <a:xfrm flipH="1">
            <a:off x="3222594" y="4061675"/>
            <a:ext cx="1065320" cy="117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5EC5B2-FF87-47C1-980C-19A4E0752655}"/>
              </a:ext>
            </a:extLst>
          </p:cNvPr>
          <p:cNvCxnSpPr/>
          <p:nvPr/>
        </p:nvCxnSpPr>
        <p:spPr>
          <a:xfrm flipV="1">
            <a:off x="5464215" y="3909715"/>
            <a:ext cx="1415979" cy="2056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1B06B7-A078-4415-B33B-747D6CC95CC6}"/>
              </a:ext>
            </a:extLst>
          </p:cNvPr>
          <p:cNvSpPr txBox="1"/>
          <p:nvPr/>
        </p:nvSpPr>
        <p:spPr>
          <a:xfrm>
            <a:off x="2290438" y="3909715"/>
            <a:ext cx="106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Wheel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axle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416BDC-CAF9-44FF-A697-1DABBB08F452}"/>
              </a:ext>
            </a:extLst>
          </p:cNvPr>
          <p:cNvSpPr txBox="1"/>
          <p:nvPr/>
        </p:nvSpPr>
        <p:spPr>
          <a:xfrm>
            <a:off x="6897939" y="3583533"/>
            <a:ext cx="106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Line following sensors</a:t>
            </a:r>
          </a:p>
        </p:txBody>
      </p:sp>
    </p:spTree>
    <p:extLst>
      <p:ext uri="{BB962C8B-B14F-4D97-AF65-F5344CB8AC3E}">
        <p14:creationId xmlns:p14="http://schemas.microsoft.com/office/powerpoint/2010/main" val="192641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1043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Sub-team</a:t>
            </a: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55852B-008F-46C3-BD25-02B60027F26B}"/>
              </a:ext>
            </a:extLst>
          </p:cNvPr>
          <p:cNvSpPr txBox="1"/>
          <p:nvPr/>
        </p:nvSpPr>
        <p:spPr>
          <a:xfrm>
            <a:off x="822302" y="1419267"/>
            <a:ext cx="3095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Changes to the design</a:t>
            </a:r>
          </a:p>
          <a:p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Number of light sensors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829CE-C8A1-4827-8BEB-8E61B0A803F7}"/>
              </a:ext>
            </a:extLst>
          </p:cNvPr>
          <p:cNvSpPr txBox="1"/>
          <p:nvPr/>
        </p:nvSpPr>
        <p:spPr>
          <a:xfrm>
            <a:off x="3520478" y="2471844"/>
            <a:ext cx="234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Franklin Gothic Medium Cond" panose="020B0606030402020204" pitchFamily="34" charset="0"/>
              </a:rPr>
              <a:t>New</a:t>
            </a: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sensor layout</a:t>
            </a:r>
          </a:p>
          <a:p>
            <a:br>
              <a:rPr lang="en-GB" dirty="0">
                <a:latin typeface="Franklin Gothic Medium Cond" panose="020B0606030402020204" pitchFamily="34" charset="0"/>
              </a:rPr>
            </a:br>
            <a:endParaRPr lang="en-GB" dirty="0">
              <a:latin typeface="Franklin Gothic Medium Cond" panose="020B06060304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C12C3-1303-402D-9047-88991AA7CF46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BD1CE-95A4-485E-B5FC-91FB261AC964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0C6A1-F99D-4D79-B8C0-4BEE25638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4" t="41973" r="41859" b="47754"/>
          <a:stretch/>
        </p:blipFill>
        <p:spPr>
          <a:xfrm>
            <a:off x="733526" y="2883956"/>
            <a:ext cx="4533733" cy="943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456E7-6CB7-426D-841A-2EFC14AC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4" t="53801" r="28461" b="19240"/>
          <a:stretch/>
        </p:blipFill>
        <p:spPr>
          <a:xfrm>
            <a:off x="733526" y="4547454"/>
            <a:ext cx="4533732" cy="16467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93CB6D-54E5-4788-A0C2-6B410FE927D7}"/>
              </a:ext>
            </a:extLst>
          </p:cNvPr>
          <p:cNvSpPr/>
          <p:nvPr/>
        </p:nvSpPr>
        <p:spPr>
          <a:xfrm>
            <a:off x="4924046" y="5075330"/>
            <a:ext cx="343212" cy="834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6DA6F-A896-4B15-87C5-2918EB883C04}"/>
              </a:ext>
            </a:extLst>
          </p:cNvPr>
          <p:cNvSpPr/>
          <p:nvPr/>
        </p:nvSpPr>
        <p:spPr>
          <a:xfrm>
            <a:off x="822302" y="4547454"/>
            <a:ext cx="2622234" cy="281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CA153-6A9A-4147-8223-44D7FC9BE253}"/>
              </a:ext>
            </a:extLst>
          </p:cNvPr>
          <p:cNvSpPr txBox="1"/>
          <p:nvPr/>
        </p:nvSpPr>
        <p:spPr>
          <a:xfrm>
            <a:off x="826474" y="4050586"/>
            <a:ext cx="374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Positioning of sensors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A7F5E-08C8-4EA8-BA00-E12C53780E81}"/>
              </a:ext>
            </a:extLst>
          </p:cNvPr>
          <p:cNvSpPr txBox="1"/>
          <p:nvPr/>
        </p:nvSpPr>
        <p:spPr>
          <a:xfrm>
            <a:off x="5631865" y="1927098"/>
            <a:ext cx="2778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4 bit number rather than 3</a:t>
            </a:r>
          </a:p>
          <a:p>
            <a:pPr algn="r" fontAlgn="base"/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16 cases rather than 8</a:t>
            </a:r>
          </a:p>
          <a:p>
            <a:pPr algn="r" fontAlgn="base"/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Improves accuracy of line following tremendously</a:t>
            </a:r>
          </a:p>
          <a:p>
            <a:pPr algn="r" fontAlgn="base"/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Light sensor behind the caster wheels </a:t>
            </a:r>
          </a:p>
          <a:p>
            <a:pPr algn="r" fontAlgn="base"/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No longer hits the ramp</a:t>
            </a:r>
          </a:p>
          <a:p>
            <a:pPr algn="r" fontAlgn="base"/>
            <a:endParaRPr lang="en-GB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r" fontAlgn="base"/>
            <a:r>
              <a:rPr lang="en-GB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Accuracy involved with closeness to floor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FA1F2CC6-A37A-4F0A-A184-451C43BD1719}"/>
              </a:ext>
            </a:extLst>
          </p:cNvPr>
          <p:cNvSpPr txBox="1"/>
          <p:nvPr/>
        </p:nvSpPr>
        <p:spPr>
          <a:xfrm>
            <a:off x="822302" y="2460945"/>
            <a:ext cx="234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Franklin Gothic Medium Cond" panose="020B0606030402020204" pitchFamily="34" charset="0"/>
              </a:rPr>
              <a:t>Original</a:t>
            </a:r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Sensor Layout</a:t>
            </a:r>
          </a:p>
          <a:p>
            <a:br>
              <a:rPr lang="en-GB" dirty="0">
                <a:latin typeface="Franklin Gothic Medium Cond" panose="020B0606030402020204" pitchFamily="34" charset="0"/>
              </a:rPr>
            </a:br>
            <a:endParaRPr lang="en-GB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66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708</Words>
  <Application>Microsoft Office PowerPoint</Application>
  <PresentationFormat>Presentación en pantalla (4:3)</PresentationFormat>
  <Paragraphs>150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Franklin Gothic Demi Cond</vt:lpstr>
      <vt:lpstr>Franklin Gothic Medium Cond</vt:lpstr>
      <vt:lpstr>Tema de Office</vt:lpstr>
      <vt:lpstr>Presentación de PowerPoint</vt:lpstr>
      <vt:lpstr>Overall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García Medina</dc:creator>
  <cp:lastModifiedBy>Diego García Medina</cp:lastModifiedBy>
  <cp:revision>47</cp:revision>
  <cp:lastPrinted>2017-11-27T02:12:25Z</cp:lastPrinted>
  <dcterms:created xsi:type="dcterms:W3CDTF">2017-11-07T17:17:54Z</dcterms:created>
  <dcterms:modified xsi:type="dcterms:W3CDTF">2017-11-27T02:15:58Z</dcterms:modified>
</cp:coreProperties>
</file>